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8"/>
    <p:restoredTop sz="94584"/>
  </p:normalViewPr>
  <p:slideViewPr>
    <p:cSldViewPr snapToGrid="0" snapToObjects="1">
      <p:cViewPr varScale="1">
        <p:scale>
          <a:sx n="121" d="100"/>
          <a:sy n="121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3D8A65-A278-DD4D-BD62-F55FBE3D7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3A279B-A986-2040-8E84-8772A1825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E75692-63CC-474D-83F3-45F629902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B7761D-7641-174B-9D62-1E14B2718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A64482A-AF88-4C42-AAE1-A72AE01ED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150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CBB1FD-FF8E-5C4E-942F-7B0A05D2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AF7E7F5-274C-514B-B53A-883B191AA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2B442D-0621-A946-9075-E04E2FBDF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BF0209-8EC9-3944-9DB1-DEA6A69C4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B35F15-5662-644B-8470-A103D02CC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6614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400D6B5-A827-2E4F-96C0-E7BA2EC363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EC9B3D5-90B1-144E-B91C-DD27FFA4E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E716BD-218B-444A-A73D-474C623BA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427106-4972-3242-AD6F-B6448F48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98FDF76-3E83-4840-B865-A0D71955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97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2A3A76-3B37-F547-A6B0-7E72B73FB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9D9C61-E95C-2C47-97D1-6EE1471C6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729E65-3BB9-7F4E-A6B3-FD86D7D9F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9FC7A2-1C0C-3A44-A973-22676084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260B3A-CF49-9249-BD6C-33E9449D5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4595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842A67-3A67-F046-A279-44BD131C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349371D-18C8-5F43-A92E-EB4ED03A4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6FEA21-675F-174F-806B-19D85F6A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C4CE3C-2F6F-474B-B912-A4704F0A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97EA75-630E-D544-AF4C-AB647EEF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996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435540-468E-0A4E-B094-7DD317D6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96EE9F9-C717-484E-A923-A802CE78D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CCD0602-F32D-214B-9FAC-73FFE969D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3119B92-49BD-4F4A-A719-D63687CF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C58DE91-F2CB-D441-B357-0E2683CCD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78D49A-8248-024E-AE87-B9226547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1746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7A9F09-3109-0241-8AF0-45B03AFE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A40D309-4431-D641-B64E-DE9F61724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E52031-BC09-3949-B85E-FB7F23C03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853996A-20DB-8040-BB65-9939BEDBD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EA91E63-ED2D-8B42-87B3-E5C817B880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2A7546E-6AC9-354C-874E-1AB4F8D9B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A76294F-D26C-4E4B-AFFB-1895DB7DE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6FC3DF6-D103-974A-9FA6-FA3366045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0114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EFE322-62C0-1F43-84FB-30CD9E49B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792760E-C571-4245-BFF2-0E521BDB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C91D5B9-F96A-C945-8811-6BB9443B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4D8DEFB-F067-0645-9B42-FC554566E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7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C55DAC4-2F61-8848-A099-F121C4254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378DAC6-8D1E-1247-8860-F73C234A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352C6AF-43E8-5E40-B654-BE309408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2613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22D126-1831-5141-8780-6CE92D403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C6478A-533A-7F42-AACF-66FCA9CA9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7AD4EB-FD8C-4745-801C-8FC517D01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CCC7C0-B6EA-614F-B45D-00AD53D66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1CCE96-1F5C-6240-A644-E0FA9EF7D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0EB4ECC-1C2C-764F-B780-2B38FF2EC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488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3913DF-4C63-524D-B7F7-80E66AD6C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C786524-7AB5-8642-9FC1-72A11670D0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3993A14-96B4-734B-83ED-0FD8138AA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E0B95B-F100-794B-940A-C42020429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434D6C5-3369-A040-A30B-4A24FC425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8F240AF-7FE2-9C4E-ADC5-07C03F53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547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C1ECAB1-A4FB-8F4B-9BA5-7B02747E7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8F9CAC-BF20-5B45-962C-06D972013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EC85ED-A68F-6448-9AFD-601BAD92A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71EB6-E6BB-9E42-8920-C955250F2C68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938B9F6-D221-AE49-BD0A-1B45C7C48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136F11-F406-0340-954B-C0151D4E6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88246-92E9-F54F-A5D5-E0C8126712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3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59F0BD-0696-8749-B179-2EED589259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/>
              <a:t>H2O Flow</a:t>
            </a:r>
            <a:r>
              <a:rPr kumimoji="1" lang="ja-JP" altLang="en-US" sz="4000"/>
              <a:t>による</a:t>
            </a:r>
            <a:r>
              <a:rPr kumimoji="1" lang="en-US" altLang="ja-JP" sz="4000" dirty="0"/>
              <a:t>Isolation Forest</a:t>
            </a:r>
            <a:r>
              <a:rPr kumimoji="1" lang="ja-JP" altLang="en-US" sz="4000"/>
              <a:t>の実行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7E9BB76-078A-8E41-B71F-D3350A7308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690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Predicted Dataset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FF3D38B-4839-534E-A619-2FCF0BCB9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1892300"/>
            <a:ext cx="7277100" cy="3073400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0E2E69A2-DA51-654B-A679-C238225B8E7C}"/>
              </a:ext>
            </a:extLst>
          </p:cNvPr>
          <p:cNvSpPr/>
          <p:nvPr/>
        </p:nvSpPr>
        <p:spPr>
          <a:xfrm>
            <a:off x="2687873" y="4780782"/>
            <a:ext cx="1257355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C84C468-04BC-CE40-AC7D-010D1CEB5D9D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スコアアリング終了の表示</a:t>
            </a:r>
            <a:endParaRPr lang="en-US" altLang="ja-JP" sz="16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404DD32-AC20-0A4F-ABC9-183196546D4D}"/>
              </a:ext>
            </a:extLst>
          </p:cNvPr>
          <p:cNvSpPr txBox="1"/>
          <p:nvPr/>
        </p:nvSpPr>
        <p:spPr>
          <a:xfrm>
            <a:off x="3830927" y="4741340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6777C7F-DF97-1447-8AA4-562785479FB4}"/>
              </a:ext>
            </a:extLst>
          </p:cNvPr>
          <p:cNvSpPr txBox="1"/>
          <p:nvPr/>
        </p:nvSpPr>
        <p:spPr>
          <a:xfrm>
            <a:off x="4114984" y="4985938"/>
            <a:ext cx="4003591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スコアリング結果をスコアリング用データへ結合し、表示</a:t>
            </a:r>
          </a:p>
        </p:txBody>
      </p:sp>
    </p:spTree>
    <p:extLst>
      <p:ext uri="{BB962C8B-B14F-4D97-AF65-F5344CB8AC3E}">
        <p14:creationId xmlns:p14="http://schemas.microsoft.com/office/powerpoint/2010/main" val="1259709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Check Data</a:t>
            </a:r>
            <a:endParaRPr kumimoji="1" lang="ja-JP" altLang="en-US" sz="32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EEEFEAD-7334-5048-A4C4-45E1E8B11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374" y="1242294"/>
            <a:ext cx="7505700" cy="50800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775227E2-77F4-FA4E-A372-78C333EA6A60}"/>
              </a:ext>
            </a:extLst>
          </p:cNvPr>
          <p:cNvSpPr/>
          <p:nvPr/>
        </p:nvSpPr>
        <p:spPr>
          <a:xfrm>
            <a:off x="3938789" y="3051813"/>
            <a:ext cx="570406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7F8FB380-893E-DC47-ACAE-46C8EE6332CD}"/>
              </a:ext>
            </a:extLst>
          </p:cNvPr>
          <p:cNvSpPr/>
          <p:nvPr/>
        </p:nvSpPr>
        <p:spPr>
          <a:xfrm>
            <a:off x="6350537" y="3052920"/>
            <a:ext cx="570406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DF1E169-5D95-D541-AA60-834BCAF9E770}"/>
              </a:ext>
            </a:extLst>
          </p:cNvPr>
          <p:cNvSpPr txBox="1"/>
          <p:nvPr/>
        </p:nvSpPr>
        <p:spPr>
          <a:xfrm>
            <a:off x="1378278" y="2097289"/>
            <a:ext cx="1547406" cy="27699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データの表示</a:t>
            </a:r>
            <a:endParaRPr kumimoji="1" lang="en-US" altLang="ja-JP" sz="1200" dirty="0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81A879B3-5D28-7543-9E5D-5AFB8CE7B822}"/>
              </a:ext>
            </a:extLst>
          </p:cNvPr>
          <p:cNvSpPr/>
          <p:nvPr/>
        </p:nvSpPr>
        <p:spPr>
          <a:xfrm>
            <a:off x="3620334" y="3823355"/>
            <a:ext cx="4104476" cy="182726"/>
          </a:xfrm>
          <a:prstGeom prst="round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2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8E3F72-8149-254A-9513-0684C311EF5F}"/>
              </a:ext>
            </a:extLst>
          </p:cNvPr>
          <p:cNvSpPr txBox="1"/>
          <p:nvPr/>
        </p:nvSpPr>
        <p:spPr>
          <a:xfrm>
            <a:off x="558938" y="3692334"/>
            <a:ext cx="3186087" cy="630942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000">
                <a:solidFill>
                  <a:schemeClr val="accent2"/>
                </a:solidFill>
              </a:rPr>
              <a:t>スコアリング結果カラム</a:t>
            </a:r>
            <a:endParaRPr kumimoji="1" lang="en-US" altLang="ja-JP" sz="1000" dirty="0">
              <a:solidFill>
                <a:schemeClr val="accent2"/>
              </a:solidFill>
            </a:endParaRPr>
          </a:p>
          <a:p>
            <a:pPr algn="ctr"/>
            <a:endParaRPr kumimoji="1" lang="en-US" altLang="ja-JP" sz="500" dirty="0">
              <a:solidFill>
                <a:schemeClr val="accent2"/>
              </a:solidFill>
            </a:endParaRPr>
          </a:p>
          <a:p>
            <a:r>
              <a:rPr lang="en" altLang="ja-JP" sz="1000" b="1" dirty="0">
                <a:solidFill>
                  <a:schemeClr val="accent2"/>
                </a:solidFill>
              </a:rPr>
              <a:t>predict</a:t>
            </a:r>
            <a:r>
              <a:rPr lang="en" altLang="ja-JP" sz="1000" dirty="0">
                <a:solidFill>
                  <a:schemeClr val="accent2"/>
                </a:solidFill>
              </a:rPr>
              <a:t>: </a:t>
            </a:r>
            <a:r>
              <a:rPr lang="ja-JP" altLang="en-US" sz="1000">
                <a:solidFill>
                  <a:schemeClr val="accent2"/>
                </a:solidFill>
              </a:rPr>
              <a:t>正規化された異常値スコア（</a:t>
            </a:r>
            <a:r>
              <a:rPr lang="en-US" altLang="ja-JP" sz="1000" dirty="0">
                <a:solidFill>
                  <a:schemeClr val="accent2"/>
                </a:solidFill>
              </a:rPr>
              <a:t>0~1</a:t>
            </a:r>
            <a:r>
              <a:rPr lang="ja-JP" altLang="en-US" sz="1000">
                <a:solidFill>
                  <a:schemeClr val="accent2"/>
                </a:solidFill>
              </a:rPr>
              <a:t>の範囲）</a:t>
            </a:r>
          </a:p>
          <a:p>
            <a:r>
              <a:rPr lang="en" altLang="ja-JP" sz="1000" b="1" dirty="0" err="1">
                <a:solidFill>
                  <a:schemeClr val="accent2"/>
                </a:solidFill>
              </a:rPr>
              <a:t>mean_length</a:t>
            </a:r>
            <a:r>
              <a:rPr lang="en" altLang="ja-JP" sz="1000" dirty="0">
                <a:solidFill>
                  <a:schemeClr val="accent2"/>
                </a:solidFill>
              </a:rPr>
              <a:t>: </a:t>
            </a:r>
            <a:r>
              <a:rPr lang="ja-JP" altLang="en-US" sz="1000">
                <a:solidFill>
                  <a:schemeClr val="accent2"/>
                </a:solidFill>
              </a:rPr>
              <a:t>分岐数の平均</a:t>
            </a:r>
            <a:endParaRPr kumimoji="1" lang="ja-JP" altLang="en-US" sz="1000">
              <a:solidFill>
                <a:schemeClr val="accent2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ECBDDD0-1CF7-724F-8494-D2198E0A2FFD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スコアアリング結果データ</a:t>
            </a:r>
            <a:endParaRPr lang="en-US" altLang="ja-JP" sz="1600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474A4A2-A8BF-A446-8737-49C9E8C01509}"/>
              </a:ext>
            </a:extLst>
          </p:cNvPr>
          <p:cNvCxnSpPr>
            <a:cxnSpLocks/>
            <a:stCxn id="8" idx="2"/>
            <a:endCxn id="5" idx="1"/>
          </p:cNvCxnSpPr>
          <p:nvPr/>
        </p:nvCxnSpPr>
        <p:spPr>
          <a:xfrm>
            <a:off x="2151981" y="2374288"/>
            <a:ext cx="1786808" cy="7688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2F88744-246B-7444-8F2D-B65A155E0BF7}"/>
              </a:ext>
            </a:extLst>
          </p:cNvPr>
          <p:cNvSpPr txBox="1"/>
          <p:nvPr/>
        </p:nvSpPr>
        <p:spPr>
          <a:xfrm>
            <a:off x="9303078" y="4538652"/>
            <a:ext cx="1950276" cy="27699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データのダウンロード</a:t>
            </a:r>
            <a:endParaRPr kumimoji="1" lang="en-US" altLang="ja-JP" sz="1200" dirty="0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D6E3D090-A70F-8F43-B01C-4AAEAB62B01F}"/>
              </a:ext>
            </a:extLst>
          </p:cNvPr>
          <p:cNvCxnSpPr>
            <a:cxnSpLocks/>
            <a:stCxn id="6" idx="3"/>
            <a:endCxn id="16" idx="0"/>
          </p:cNvCxnSpPr>
          <p:nvPr/>
        </p:nvCxnSpPr>
        <p:spPr>
          <a:xfrm>
            <a:off x="6920943" y="3144283"/>
            <a:ext cx="3357273" cy="13943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540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Data Load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757E22D-5EFF-B847-96EF-25B9F3739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736" y="2124367"/>
            <a:ext cx="7302500" cy="3378200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5451C1F0-02D6-3940-8F24-84CD5FC0A3A3}"/>
              </a:ext>
            </a:extLst>
          </p:cNvPr>
          <p:cNvSpPr/>
          <p:nvPr/>
        </p:nvSpPr>
        <p:spPr>
          <a:xfrm>
            <a:off x="3658066" y="2904147"/>
            <a:ext cx="1869440" cy="2438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2637B828-1CEE-964C-B52D-9E7D6DDA1CCF}"/>
              </a:ext>
            </a:extLst>
          </p:cNvPr>
          <p:cNvSpPr/>
          <p:nvPr/>
        </p:nvSpPr>
        <p:spPr>
          <a:xfrm>
            <a:off x="3607266" y="5191004"/>
            <a:ext cx="934720" cy="2438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14743FFE-73EE-DE46-BA83-4B7252E61DEB}"/>
              </a:ext>
            </a:extLst>
          </p:cNvPr>
          <p:cNvSpPr/>
          <p:nvPr/>
        </p:nvSpPr>
        <p:spPr>
          <a:xfrm>
            <a:off x="4060232" y="3842254"/>
            <a:ext cx="608754" cy="2438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D58D949-3EC9-9D44-ADF0-EF9E27D8FE28}"/>
              </a:ext>
            </a:extLst>
          </p:cNvPr>
          <p:cNvCxnSpPr>
            <a:cxnSpLocks/>
            <a:stCxn id="4" idx="1"/>
            <a:endCxn id="9" idx="2"/>
          </p:cNvCxnSpPr>
          <p:nvPr/>
        </p:nvCxnSpPr>
        <p:spPr>
          <a:xfrm flipH="1" flipV="1">
            <a:off x="1824821" y="2401366"/>
            <a:ext cx="1833245" cy="6247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84C011C-F711-C744-8C29-1472D0D4E971}"/>
              </a:ext>
            </a:extLst>
          </p:cNvPr>
          <p:cNvSpPr txBox="1"/>
          <p:nvPr/>
        </p:nvSpPr>
        <p:spPr>
          <a:xfrm>
            <a:off x="1041520" y="2124367"/>
            <a:ext cx="1566602" cy="27699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データパスの指定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9C01B8B-864B-3041-A1C7-A490A016E251}"/>
              </a:ext>
            </a:extLst>
          </p:cNvPr>
          <p:cNvSpPr txBox="1"/>
          <p:nvPr/>
        </p:nvSpPr>
        <p:spPr>
          <a:xfrm>
            <a:off x="4541986" y="3846926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39AFC2E-A30F-A04A-A4CF-3B09C314ADCD}"/>
              </a:ext>
            </a:extLst>
          </p:cNvPr>
          <p:cNvSpPr txBox="1"/>
          <p:nvPr/>
        </p:nvSpPr>
        <p:spPr>
          <a:xfrm>
            <a:off x="4449853" y="5191004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D7FDEB6-F17D-644F-A653-C40C923FE79D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600"/>
              <a:t>データの読み込み</a:t>
            </a:r>
          </a:p>
        </p:txBody>
      </p:sp>
    </p:spTree>
    <p:extLst>
      <p:ext uri="{BB962C8B-B14F-4D97-AF65-F5344CB8AC3E}">
        <p14:creationId xmlns:p14="http://schemas.microsoft.com/office/powerpoint/2010/main" val="578241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Data Load</a:t>
            </a:r>
            <a:endParaRPr kumimoji="1" lang="ja-JP" altLang="en-US" sz="32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D289DF4-2BF1-D740-A1AD-881176672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028" y="1368714"/>
            <a:ext cx="7543800" cy="51181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7246E0BF-75EA-9440-A85A-9D08BA1B3150}"/>
              </a:ext>
            </a:extLst>
          </p:cNvPr>
          <p:cNvSpPr/>
          <p:nvPr/>
        </p:nvSpPr>
        <p:spPr>
          <a:xfrm>
            <a:off x="2178046" y="6231957"/>
            <a:ext cx="526686" cy="2438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CB67D6F-9298-0F41-B7F5-9B665F426952}"/>
              </a:ext>
            </a:extLst>
          </p:cNvPr>
          <p:cNvSpPr txBox="1"/>
          <p:nvPr/>
        </p:nvSpPr>
        <p:spPr>
          <a:xfrm>
            <a:off x="341867" y="759112"/>
            <a:ext cx="7918906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600"/>
              <a:t>データの読み込み：カラム型の指定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3AB67F5-CB4C-4449-8BF2-3506858C4728}"/>
              </a:ext>
            </a:extLst>
          </p:cNvPr>
          <p:cNvSpPr txBox="1"/>
          <p:nvPr/>
        </p:nvSpPr>
        <p:spPr>
          <a:xfrm>
            <a:off x="2578104" y="6231957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064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Data Load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1BB9494-7A97-6649-BAD5-0579567A7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81150"/>
            <a:ext cx="7467600" cy="36957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537F5E1-9BCA-6F43-BD7E-45ED17EAB865}"/>
              </a:ext>
            </a:extLst>
          </p:cNvPr>
          <p:cNvSpPr/>
          <p:nvPr/>
        </p:nvSpPr>
        <p:spPr>
          <a:xfrm>
            <a:off x="3197238" y="5022378"/>
            <a:ext cx="508209" cy="2035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6AE7725-8A85-5A42-B2F3-9062C561FCC4}"/>
              </a:ext>
            </a:extLst>
          </p:cNvPr>
          <p:cNvSpPr txBox="1"/>
          <p:nvPr/>
        </p:nvSpPr>
        <p:spPr>
          <a:xfrm>
            <a:off x="3559973" y="4993335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0FFC5AD-8304-444D-A375-2420A0589675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600"/>
              <a:t>データの読み込み</a:t>
            </a:r>
          </a:p>
        </p:txBody>
      </p:sp>
    </p:spTree>
    <p:extLst>
      <p:ext uri="{BB962C8B-B14F-4D97-AF65-F5344CB8AC3E}">
        <p14:creationId xmlns:p14="http://schemas.microsoft.com/office/powerpoint/2010/main" val="264196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Loaded Data</a:t>
            </a:r>
            <a:endParaRPr kumimoji="1" lang="ja-JP" altLang="en-US" sz="32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703B8C2-B32F-4743-8D87-9ECEA9952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132" y="1473779"/>
            <a:ext cx="7467600" cy="43053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F0CAD20E-91BE-7749-9132-5C7E72D77F7F}"/>
              </a:ext>
            </a:extLst>
          </p:cNvPr>
          <p:cNvSpPr/>
          <p:nvPr/>
        </p:nvSpPr>
        <p:spPr>
          <a:xfrm>
            <a:off x="4722095" y="2093654"/>
            <a:ext cx="643775" cy="2438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C6A3421-6262-FC4B-A9A1-662A1F8AA9EA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ロード</a:t>
            </a:r>
            <a:r>
              <a:rPr kumimoji="1" lang="ja-JP" altLang="en-US" sz="1600"/>
              <a:t>されたデータ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5E2ECDD0-3147-AA4F-BE42-6E85FB9389EB}"/>
              </a:ext>
            </a:extLst>
          </p:cNvPr>
          <p:cNvSpPr/>
          <p:nvPr/>
        </p:nvSpPr>
        <p:spPr>
          <a:xfrm>
            <a:off x="3356734" y="2930236"/>
            <a:ext cx="269693" cy="2213264"/>
          </a:xfrm>
          <a:prstGeom prst="round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2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BF21CF-3100-624E-BB04-229C2D21E99C}"/>
              </a:ext>
            </a:extLst>
          </p:cNvPr>
          <p:cNvSpPr txBox="1"/>
          <p:nvPr/>
        </p:nvSpPr>
        <p:spPr>
          <a:xfrm>
            <a:off x="1457115" y="3790647"/>
            <a:ext cx="1942124" cy="246221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000">
                <a:solidFill>
                  <a:schemeClr val="accent2"/>
                </a:solidFill>
              </a:rPr>
              <a:t>各カラムの要約統計量の表示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7D8DA7B-24E7-564A-912D-F52A4D9E6619}"/>
              </a:ext>
            </a:extLst>
          </p:cNvPr>
          <p:cNvSpPr txBox="1"/>
          <p:nvPr/>
        </p:nvSpPr>
        <p:spPr>
          <a:xfrm>
            <a:off x="5212128" y="2093654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2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Run Algorism (Model</a:t>
            </a:r>
            <a:r>
              <a:rPr kumimoji="1" lang="ja-JP" altLang="en-US" sz="3200"/>
              <a:t>設定</a:t>
            </a:r>
            <a:r>
              <a:rPr kumimoji="1" lang="en-US" altLang="ja-JP" sz="3200" dirty="0"/>
              <a:t>)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C04887A-0479-E04D-8845-94B8933DE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043" y="813209"/>
            <a:ext cx="7315200" cy="4267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76DD428-6A0F-A245-BC85-D4313F91C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545" y="5482921"/>
            <a:ext cx="7480300" cy="11557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2AC31E3-6E2E-BA44-9C96-90BB94EF14F1}"/>
              </a:ext>
            </a:extLst>
          </p:cNvPr>
          <p:cNvSpPr txBox="1"/>
          <p:nvPr/>
        </p:nvSpPr>
        <p:spPr>
          <a:xfrm>
            <a:off x="3718915" y="5113093"/>
            <a:ext cx="823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>
                    <a:lumMod val="50000"/>
                  </a:schemeClr>
                </a:solidFill>
              </a:rPr>
              <a:t>~~~~~~~~~~~~~~~~~~~~~~~~~~~~~~~~~~~~~~~~~~~~~~~~~</a:t>
            </a:r>
            <a:endParaRPr kumimoji="1" lang="ja-JP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E212E9B-3B60-B048-AA5B-FE8817A73510}"/>
              </a:ext>
            </a:extLst>
          </p:cNvPr>
          <p:cNvSpPr/>
          <p:nvPr/>
        </p:nvSpPr>
        <p:spPr>
          <a:xfrm>
            <a:off x="4208789" y="1459807"/>
            <a:ext cx="2074256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86F82688-EC68-E645-85ED-145BCC3D4E76}"/>
              </a:ext>
            </a:extLst>
          </p:cNvPr>
          <p:cNvSpPr/>
          <p:nvPr/>
        </p:nvSpPr>
        <p:spPr>
          <a:xfrm>
            <a:off x="4839556" y="2186851"/>
            <a:ext cx="3026756" cy="59868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8672A891-1DE0-2948-A2C6-72348C29B1F3}"/>
              </a:ext>
            </a:extLst>
          </p:cNvPr>
          <p:cNvSpPr/>
          <p:nvPr/>
        </p:nvSpPr>
        <p:spPr>
          <a:xfrm>
            <a:off x="4199543" y="6373079"/>
            <a:ext cx="753163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EF3D052-5A78-0F4D-AE21-5593A921B28D}"/>
              </a:ext>
            </a:extLst>
          </p:cNvPr>
          <p:cNvSpPr txBox="1"/>
          <p:nvPr/>
        </p:nvSpPr>
        <p:spPr>
          <a:xfrm>
            <a:off x="4818774" y="6344028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A821ED00-A403-CC48-9004-F44DE3AC6A62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>
            <a:off x="3471241" y="1551170"/>
            <a:ext cx="737548" cy="8496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0256EA8-9162-E042-A044-89A8E96962C8}"/>
              </a:ext>
            </a:extLst>
          </p:cNvPr>
          <p:cNvSpPr txBox="1"/>
          <p:nvPr/>
        </p:nvSpPr>
        <p:spPr>
          <a:xfrm>
            <a:off x="1310555" y="2169952"/>
            <a:ext cx="2160686" cy="46166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モデルの選択</a:t>
            </a:r>
            <a:endParaRPr kumimoji="1" lang="en-US" altLang="ja-JP" sz="1200" dirty="0"/>
          </a:p>
          <a:p>
            <a:pPr algn="ctr"/>
            <a:r>
              <a:rPr lang="ja-JP" altLang="en-US" sz="1200"/>
              <a:t>（“</a:t>
            </a:r>
            <a:r>
              <a:rPr lang="en-US" altLang="ja-JP" sz="1200" dirty="0"/>
              <a:t>Isolation Forest</a:t>
            </a:r>
            <a:r>
              <a:rPr lang="ja-JP" altLang="en-US" sz="1200"/>
              <a:t>”）</a:t>
            </a:r>
            <a:endParaRPr kumimoji="1" lang="ja-JP" altLang="en-US" sz="1200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37EFAB0C-9051-7E47-ABAD-0E969A0836D7}"/>
              </a:ext>
            </a:extLst>
          </p:cNvPr>
          <p:cNvCxnSpPr>
            <a:cxnSpLocks/>
            <a:stCxn id="8" idx="1"/>
            <a:endCxn id="18" idx="3"/>
          </p:cNvCxnSpPr>
          <p:nvPr/>
        </p:nvCxnSpPr>
        <p:spPr>
          <a:xfrm flipH="1">
            <a:off x="3471241" y="2486192"/>
            <a:ext cx="1368315" cy="8584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A620E80-0D6B-1B4F-8BE8-36F422C55B78}"/>
              </a:ext>
            </a:extLst>
          </p:cNvPr>
          <p:cNvSpPr txBox="1"/>
          <p:nvPr/>
        </p:nvSpPr>
        <p:spPr>
          <a:xfrm>
            <a:off x="1310555" y="3021492"/>
            <a:ext cx="2160686" cy="64633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利用しない変数の指定</a:t>
            </a:r>
            <a:endParaRPr kumimoji="1" lang="en-US" altLang="ja-JP" sz="1200" dirty="0"/>
          </a:p>
          <a:p>
            <a:pPr algn="ctr"/>
            <a:r>
              <a:rPr lang="ja-JP" altLang="en-US" sz="1200"/>
              <a:t>（正解ラベルである“</a:t>
            </a:r>
            <a:r>
              <a:rPr lang="en-US" altLang="ja-JP" sz="1200" dirty="0"/>
              <a:t>Class</a:t>
            </a:r>
            <a:r>
              <a:rPr lang="ja-JP" altLang="en-US" sz="1200"/>
              <a:t>”カラムを除外する）</a:t>
            </a:r>
            <a:endParaRPr lang="en-US" altLang="ja-JP" sz="1200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9468CEB-0B8F-2243-B152-26D9FEFB2E9D}"/>
              </a:ext>
            </a:extLst>
          </p:cNvPr>
          <p:cNvSpPr txBox="1"/>
          <p:nvPr/>
        </p:nvSpPr>
        <p:spPr>
          <a:xfrm>
            <a:off x="341867" y="759112"/>
            <a:ext cx="3129374" cy="584775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600"/>
              <a:t>モデル設定（ハイパーパラメータ等）の実施</a:t>
            </a:r>
          </a:p>
        </p:txBody>
      </p:sp>
    </p:spTree>
    <p:extLst>
      <p:ext uri="{BB962C8B-B14F-4D97-AF65-F5344CB8AC3E}">
        <p14:creationId xmlns:p14="http://schemas.microsoft.com/office/powerpoint/2010/main" val="454519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Algorism Built</a:t>
            </a:r>
            <a:r>
              <a:rPr lang="en-US" altLang="ja-JP" sz="3200" dirty="0"/>
              <a:t> (Model</a:t>
            </a:r>
            <a:r>
              <a:rPr lang="ja-JP" altLang="en-US" sz="3200"/>
              <a:t>学習完了</a:t>
            </a:r>
            <a:r>
              <a:rPr lang="en-US" altLang="ja-JP" sz="3200" dirty="0"/>
              <a:t>)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FAA6E7F-9810-5E46-AC52-EAE5074B6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266950"/>
            <a:ext cx="7315200" cy="2324100"/>
          </a:xfrm>
          <a:prstGeom prst="rect">
            <a:avLst/>
          </a:prstGeom>
        </p:spPr>
      </p:pic>
      <p:sp>
        <p:nvSpPr>
          <p:cNvPr id="6" name="角丸四角形 5">
            <a:extLst>
              <a:ext uri="{FF2B5EF4-FFF2-40B4-BE49-F238E27FC236}">
                <a16:creationId xmlns:a16="http://schemas.microsoft.com/office/drawing/2014/main" id="{AA0AC615-E8F4-0E4B-B670-46CCE12AB5AA}"/>
              </a:ext>
            </a:extLst>
          </p:cNvPr>
          <p:cNvSpPr/>
          <p:nvPr/>
        </p:nvSpPr>
        <p:spPr>
          <a:xfrm>
            <a:off x="3264238" y="4397933"/>
            <a:ext cx="516654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BC347E0-E33C-5149-A137-7221300E02E4}"/>
              </a:ext>
            </a:extLst>
          </p:cNvPr>
          <p:cNvSpPr txBox="1"/>
          <p:nvPr/>
        </p:nvSpPr>
        <p:spPr>
          <a:xfrm>
            <a:off x="3644599" y="4358491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EF1DD79-61D9-754A-9B15-5B2D7F703514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モデル学習完了の表示</a:t>
            </a:r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376158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Model Check</a:t>
            </a:r>
            <a:endParaRPr kumimoji="1" lang="ja-JP" altLang="en-US" sz="32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FAA6E7F-9810-5E46-AC52-EAE5074B6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266950"/>
            <a:ext cx="7315200" cy="23241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C21C924-AA1C-8045-8722-A49392E50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100" y="1968500"/>
            <a:ext cx="7289800" cy="2921000"/>
          </a:xfrm>
          <a:prstGeom prst="rect">
            <a:avLst/>
          </a:prstGeom>
        </p:spPr>
      </p:pic>
      <p:sp>
        <p:nvSpPr>
          <p:cNvPr id="5" name="角丸四角形 4">
            <a:extLst>
              <a:ext uri="{FF2B5EF4-FFF2-40B4-BE49-F238E27FC236}">
                <a16:creationId xmlns:a16="http://schemas.microsoft.com/office/drawing/2014/main" id="{96A8CC94-29BA-8B43-BD2C-32E174BFC066}"/>
              </a:ext>
            </a:extLst>
          </p:cNvPr>
          <p:cNvSpPr/>
          <p:nvPr/>
        </p:nvSpPr>
        <p:spPr>
          <a:xfrm>
            <a:off x="3611966" y="2860952"/>
            <a:ext cx="568822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0DE0812-85CD-6F4B-A5BD-4DA647F6D8A4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学習済みモデルの詳細確認</a:t>
            </a:r>
            <a:endParaRPr lang="en-US" altLang="ja-JP" sz="16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B4A3B2-1E56-BD4F-A172-1A07500BEE99}"/>
              </a:ext>
            </a:extLst>
          </p:cNvPr>
          <p:cNvSpPr txBox="1"/>
          <p:nvPr/>
        </p:nvSpPr>
        <p:spPr>
          <a:xfrm>
            <a:off x="4039454" y="2821510"/>
            <a:ext cx="1046480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◀︎</a:t>
            </a:r>
            <a:r>
              <a:rPr kumimoji="1" lang="en-US" altLang="ja-JP" sz="1100" b="1" dirty="0">
                <a:solidFill>
                  <a:srgbClr val="FF0000"/>
                </a:solidFill>
              </a:rPr>
              <a:t> PUSH</a:t>
            </a:r>
            <a:endParaRPr kumimoji="1" lang="ja-JP" altLang="en-US" sz="11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E3FCCF0-C83A-6B48-888C-BFBFACA8AD21}"/>
              </a:ext>
            </a:extLst>
          </p:cNvPr>
          <p:cNvSpPr txBox="1"/>
          <p:nvPr/>
        </p:nvSpPr>
        <p:spPr>
          <a:xfrm>
            <a:off x="4039454" y="3062338"/>
            <a:ext cx="3129633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100" b="1">
                <a:solidFill>
                  <a:srgbClr val="FF0000"/>
                </a:solidFill>
              </a:rPr>
              <a:t>学習済みモデルを用いたスコアリング</a:t>
            </a:r>
          </a:p>
        </p:txBody>
      </p:sp>
    </p:spTree>
    <p:extLst>
      <p:ext uri="{BB962C8B-B14F-4D97-AF65-F5344CB8AC3E}">
        <p14:creationId xmlns:p14="http://schemas.microsoft.com/office/powerpoint/2010/main" val="844406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97CCC-6364-6347-8B95-324E8746D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" y="52551"/>
            <a:ext cx="12065879" cy="693684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Predict New Data</a:t>
            </a:r>
            <a:endParaRPr kumimoji="1" lang="ja-JP" altLang="en-US" sz="32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17B7716-A2BA-EA43-87AE-1AB2FCA5F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252514"/>
            <a:ext cx="7315200" cy="1397000"/>
          </a:xfrm>
          <a:prstGeom prst="rect">
            <a:avLst/>
          </a:prstGeom>
        </p:spPr>
      </p:pic>
      <p:sp>
        <p:nvSpPr>
          <p:cNvPr id="6" name="角丸四角形 5">
            <a:extLst>
              <a:ext uri="{FF2B5EF4-FFF2-40B4-BE49-F238E27FC236}">
                <a16:creationId xmlns:a16="http://schemas.microsoft.com/office/drawing/2014/main" id="{C18C8B15-363E-1845-A023-AA990D1BE9E3}"/>
              </a:ext>
            </a:extLst>
          </p:cNvPr>
          <p:cNvSpPr/>
          <p:nvPr/>
        </p:nvSpPr>
        <p:spPr>
          <a:xfrm>
            <a:off x="2760168" y="3215503"/>
            <a:ext cx="2702274" cy="182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1BA0E9C-FB4C-CC4B-9F78-5FD9C4BA9519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4111305" y="3398229"/>
            <a:ext cx="0" cy="110570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E8EC0DF-2A63-2F41-982C-88D20D6B1258}"/>
              </a:ext>
            </a:extLst>
          </p:cNvPr>
          <p:cNvSpPr txBox="1"/>
          <p:nvPr/>
        </p:nvSpPr>
        <p:spPr>
          <a:xfrm>
            <a:off x="2080532" y="4503933"/>
            <a:ext cx="4061546" cy="64633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/>
              <a:t>スコアリング用データの選択</a:t>
            </a:r>
            <a:endParaRPr kumimoji="1" lang="en-US" altLang="ja-JP" sz="1200" dirty="0"/>
          </a:p>
          <a:p>
            <a:pPr algn="ctr"/>
            <a:r>
              <a:rPr lang="ja-JP" altLang="en-US" sz="1200"/>
              <a:t>（今回実施のモデルは教師無し学習</a:t>
            </a:r>
            <a:r>
              <a:rPr lang="en-US" altLang="ja-JP" sz="1200" dirty="0"/>
              <a:t>(Isolation Forest). </a:t>
            </a:r>
            <a:r>
              <a:rPr lang="ja-JP" altLang="en-US" sz="1200"/>
              <a:t>モデル学習に用いたデータをスコアリングする）</a:t>
            </a:r>
            <a:endParaRPr kumimoji="1" lang="ja-JP" altLang="en-US" sz="12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CF0623F-6F1F-6048-9E93-4FF6BECCE34B}"/>
              </a:ext>
            </a:extLst>
          </p:cNvPr>
          <p:cNvSpPr txBox="1"/>
          <p:nvPr/>
        </p:nvSpPr>
        <p:spPr>
          <a:xfrm>
            <a:off x="341867" y="759112"/>
            <a:ext cx="5515140" cy="338554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600"/>
              <a:t>スコアリングを実施するデータの指定</a:t>
            </a:r>
            <a:endParaRPr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4199085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209</Words>
  <Application>Microsoft Macintosh PowerPoint</Application>
  <PresentationFormat>ワイド画面</PresentationFormat>
  <Paragraphs>47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游ゴシック</vt:lpstr>
      <vt:lpstr>游ゴシック Light</vt:lpstr>
      <vt:lpstr>Arial</vt:lpstr>
      <vt:lpstr>Office テーマ</vt:lpstr>
      <vt:lpstr>H2O FlowによるIsolation Forestの実行</vt:lpstr>
      <vt:lpstr>Data Load</vt:lpstr>
      <vt:lpstr>Data Load</vt:lpstr>
      <vt:lpstr>Data Load</vt:lpstr>
      <vt:lpstr>Loaded Data</vt:lpstr>
      <vt:lpstr>Run Algorism (Model設定)</vt:lpstr>
      <vt:lpstr>Algorism Built (Model学習完了)</vt:lpstr>
      <vt:lpstr>Model Check</vt:lpstr>
      <vt:lpstr>Predict New Data</vt:lpstr>
      <vt:lpstr>Predicted Dataset</vt:lpstr>
      <vt:lpstr>Check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Yuki Shimada</dc:creator>
  <cp:lastModifiedBy>Yuki Shimada</cp:lastModifiedBy>
  <cp:revision>33</cp:revision>
  <dcterms:created xsi:type="dcterms:W3CDTF">2021-05-27T07:19:47Z</dcterms:created>
  <dcterms:modified xsi:type="dcterms:W3CDTF">2021-05-27T23:18:25Z</dcterms:modified>
</cp:coreProperties>
</file>

<file path=docProps/thumbnail.jpeg>
</file>